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6" r:id="rId4"/>
    <p:sldId id="258" r:id="rId5"/>
    <p:sldId id="27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4bbKpJ/j15xASq6bqncIwYJX1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87d72b56c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387d72b56c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>
          <a:extLst>
            <a:ext uri="{FF2B5EF4-FFF2-40B4-BE49-F238E27FC236}">
              <a16:creationId xmlns:a16="http://schemas.microsoft.com/office/drawing/2014/main" id="{D18A6D23-0AF3-0ACB-2F4D-14D3052C4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>
            <a:extLst>
              <a:ext uri="{FF2B5EF4-FFF2-40B4-BE49-F238E27FC236}">
                <a16:creationId xmlns:a16="http://schemas.microsoft.com/office/drawing/2014/main" id="{7E73A752-A4A0-F770-0238-3AAF20160C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>
            <a:extLst>
              <a:ext uri="{FF2B5EF4-FFF2-40B4-BE49-F238E27FC236}">
                <a16:creationId xmlns:a16="http://schemas.microsoft.com/office/drawing/2014/main" id="{A6EC6AFF-3964-837C-9938-F9DCC5B117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238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7" name="Google Shape;77;p3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3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3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3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3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3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9" name="Google Shape;119;p3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2" name="Google Shape;122;p3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5" name="Google Shape;125;p3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3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3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3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8"/>
          <p:cNvSpPr txBox="1">
            <a:spLocks noGrp="1"/>
          </p:cNvSpPr>
          <p:nvPr>
            <p:ph type="body" idx="1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2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.nicholson@northumbria.ac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om@drtomnicholson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GB" sz="5400" dirty="0"/>
              <a:t>Seeing ADHD from Both Sides: Navigating Nuance in How We Talk about ADHD</a:t>
            </a:r>
            <a:endParaRPr sz="5400" dirty="0"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dirty="0"/>
              <a:t>Dr Tom Nicholson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dirty="0"/>
              <a:t>Northumbria University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Criticisms of a biomedical construction	</a:t>
            </a:r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375138" y="2052918"/>
            <a:ext cx="11265877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Biological reductionism discounts potential exacerbating factors e.g. environmental impact, societal impact </a:t>
            </a:r>
            <a:r>
              <a:rPr lang="en-GB" b="1" dirty="0"/>
              <a:t>on </a:t>
            </a:r>
            <a:r>
              <a:rPr lang="en-GB" dirty="0"/>
              <a:t>individual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Brain based discourse is “devoid of contextual data” (Laskey et al, 2016). </a:t>
            </a:r>
            <a:endParaRPr dirty="0"/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Subjectivity and value laden perspectives in diagnostic process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What constitutes impact on functioning?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How often is “often”?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Significant variation in minoritised populations within diagnostic trends</a:t>
            </a:r>
            <a:endParaRPr dirty="0"/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Lack of clear-cut boundary between diagnosis and non-diagnosis</a:t>
            </a: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Criticisms of a biomedical construction	</a:t>
            </a:r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492370" y="2052918"/>
            <a:ext cx="11136922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Linguistic problems</a:t>
            </a:r>
            <a:endParaRPr dirty="0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dirty="0"/>
              <a:t>Negative laden language (dysfunction, deficit, disorder, disability) prioritises failings with no acknowledgement of potential benefits</a:t>
            </a:r>
            <a:endParaRPr dirty="0"/>
          </a:p>
          <a:p>
            <a:pPr marL="1143000" lvl="2" indent="-14731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Some have argued for the over-medicalisation of ‘normal’ experience (Need we have a label for everything?)</a:t>
            </a:r>
            <a:endParaRPr dirty="0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dirty="0"/>
              <a:t>The colonisation of medicine into everyday life</a:t>
            </a: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Patriarchal power dynamics of normality </a:t>
            </a: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What about those who don’t get a diagnosis but have ADHD? </a:t>
            </a:r>
            <a:endParaRPr dirty="0"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dirty="0"/>
              <a:t>Or those who are not represented in the medical research/data?</a:t>
            </a: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1143000" lvl="2" indent="-147319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Neurodiversity paradigm</a:t>
            </a:r>
            <a:endParaRPr/>
          </a:p>
        </p:txBody>
      </p:sp>
      <p:sp>
        <p:nvSpPr>
          <p:cNvPr id="206" name="Google Shape;206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Stemming from a Social Model of Disability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Frames those with neurodevelopmental conditions as neurological </a:t>
            </a:r>
            <a:r>
              <a:rPr lang="en-GB" i="1" dirty="0"/>
              <a:t>different</a:t>
            </a:r>
            <a:r>
              <a:rPr lang="en-GB" dirty="0"/>
              <a:t> as opposed to </a:t>
            </a:r>
            <a:r>
              <a:rPr lang="en-GB" i="1" dirty="0"/>
              <a:t>disordered</a:t>
            </a:r>
            <a:r>
              <a:rPr lang="en-GB" dirty="0"/>
              <a:t> or </a:t>
            </a:r>
            <a:r>
              <a:rPr lang="en-GB" i="1" dirty="0"/>
              <a:t>deficient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i="1" dirty="0"/>
              <a:t>Normal variation of humanity</a:t>
            </a: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i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Often (but not always) led by neurodivergent people themselves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Similar to other social justice movements within intersectional spaces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Neurodiversity paradigm</a:t>
            </a:r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Acknowledges impairment whilst prioritising the societal, environmental, and psychological barriers to inclusion for disabled people  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Posits’ neurological diversity as inherently valuable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Challenges dominant power structures present within society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Benefits of the model</a:t>
            </a:r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10103950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Avoid the exclusion of the ‘disabled’ from the ‘non-disabled’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Prioritises neurodivergent strengths </a:t>
            </a:r>
            <a:r>
              <a:rPr lang="en-GB" dirty="0" err="1"/>
              <a:t>e.g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Creativity, enthusiasm, performance within context, individuality </a:t>
            </a:r>
            <a:endParaRPr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Challenges beliefs of being ‘broken’, ‘disordered’, or ‘less’ than others. 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Zooms in on societal barriers to instigate systemic change 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Allows some to utilise ‘superpower’ conceptualisations 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Criticisms of the paradigm</a:t>
            </a:r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body" idx="1"/>
          </p:nvPr>
        </p:nvSpPr>
        <p:spPr>
          <a:xfrm>
            <a:off x="646100" y="1708700"/>
            <a:ext cx="11018400" cy="49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3528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GB"/>
              <a:t>Can disregard and invalidate the lived experience of disability/impairment </a:t>
            </a:r>
            <a:endParaRPr/>
          </a:p>
          <a:p>
            <a:pPr marL="742950" lvl="1" indent="-27889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Pollyanna perspectives </a:t>
            </a:r>
            <a:endParaRPr/>
          </a:p>
          <a:p>
            <a:pPr marL="742950" lvl="1" indent="-27889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What about those who experience significant impairment independent of societal structures?</a:t>
            </a:r>
            <a:endParaRPr/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33528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/>
              <a:t>Less accessible for those with higher support needs?</a:t>
            </a:r>
            <a:endParaRPr/>
          </a:p>
          <a:p>
            <a:pPr marL="742950" lvl="1" indent="-27889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Often dominated by “successful” or “higher functioning” voices </a:t>
            </a:r>
            <a:endParaRPr/>
          </a:p>
          <a:p>
            <a:pPr marL="742950" lvl="1" indent="-27889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Severe manifestations of symptoms such as impulse control can be significantly disabling</a:t>
            </a:r>
            <a:endParaRPr/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33528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/>
              <a:t>The dichotomy of positive framing of strengths and benefits versus fighting for support and interventions for those who need them</a:t>
            </a:r>
            <a:endParaRPr/>
          </a:p>
          <a:p>
            <a:pPr marL="742950" lvl="1" indent="-278892" algn="l" rtl="0"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en-GB"/>
              <a:t>The contradiction of having ‘differences’ recognised by society whilst also claiming natural variation</a:t>
            </a:r>
            <a:endParaRPr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Criticisms of the paradigm</a:t>
            </a:r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body" idx="1"/>
          </p:nvPr>
        </p:nvSpPr>
        <p:spPr>
          <a:xfrm>
            <a:off x="550975" y="1638950"/>
            <a:ext cx="11031300" cy="48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Neumeier’s (2018) ‘Neurodiversity Lite’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The adoption of feel-good positive language is used as lip service to avoid actually implementing accommodation and inclusive changes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Is the neurodiversity paradigm simply a white, Eurocentric/global north paradigm?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The paradigm may fail to truly acknowledge the impact of racism, ableism, patriarchy, capitalism, and colonialism. </a:t>
            </a:r>
            <a:endParaRPr dirty="0"/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If neurodiversity is normal and not a medical problem, then why should diagnosis be funded on the NHS? 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Clinicians are starting to ask this question…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/>
              <a:t>The defunding of services is a very real concern. 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387d72b56c1_0_5" title="Neurodiversity Paradig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GB"/>
              <a:t>Developing a Theoretical Framework</a:t>
            </a: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dirty="0"/>
              <a:t>QUESTIONS TO CONSIDER WHEN DEVELOPING YOUR OWN FRAMEWORK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7" title="Neurodiversity Paradigm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Who I am</a:t>
            </a:r>
            <a:endParaRPr/>
          </a:p>
        </p:txBody>
      </p:sp>
      <p:sp>
        <p:nvSpPr>
          <p:cNvPr id="154" name="Google Shape;154;p2"/>
          <p:cNvSpPr txBox="1">
            <a:spLocks noGrp="1"/>
          </p:cNvSpPr>
          <p:nvPr>
            <p:ph type="body" idx="1"/>
          </p:nvPr>
        </p:nvSpPr>
        <p:spPr>
          <a:xfrm>
            <a:off x="1062256" y="5099130"/>
            <a:ext cx="4700300" cy="140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➢"/>
            </a:pPr>
            <a:r>
              <a:rPr lang="en-GB" dirty="0"/>
              <a:t>Neurodiversity Activist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➢"/>
            </a:pP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➢"/>
            </a:pPr>
            <a:r>
              <a:rPr lang="en-GB" dirty="0"/>
              <a:t>Keynote Speaker and Trainer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➢"/>
            </a:pPr>
            <a:endParaRPr lang="en-GB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➢"/>
            </a:pPr>
            <a:r>
              <a:rPr lang="en-GB" dirty="0"/>
              <a:t>Assistant Professor of Nursing </a:t>
            </a:r>
            <a:endParaRPr dirty="0"/>
          </a:p>
        </p:txBody>
      </p:sp>
      <p:sp>
        <p:nvSpPr>
          <p:cNvPr id="155" name="Google Shape;155;p2"/>
          <p:cNvSpPr/>
          <p:nvPr/>
        </p:nvSpPr>
        <p:spPr>
          <a:xfrm>
            <a:off x="930263" y="1332166"/>
            <a:ext cx="3737251" cy="3672587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0" b="-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6429445" y="1237787"/>
            <a:ext cx="3737251" cy="3861343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6672403" y="5196689"/>
            <a:ext cx="4700300" cy="1124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-GB" sz="2000" b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CAHMS ADHD assessing nurse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endParaRPr sz="11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➢"/>
            </a:pPr>
            <a:r>
              <a:rPr lang="en-GB" sz="2000" b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Neurodevelopmental Team</a:t>
            </a:r>
            <a:endParaRPr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Implications	</a:t>
            </a:r>
            <a:endParaRPr/>
          </a:p>
        </p:txBody>
      </p:sp>
      <p:sp>
        <p:nvSpPr>
          <p:cNvPr id="252" name="Google Shape;252;p1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In research: clarity on methodology, readership, interpretation, and biases 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Clinical care: clarity on treatment, language, patient care and expectations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Lived experience- narrative construction and identity work (giving nuance to people in a world of polarisation)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Conclusions	</a:t>
            </a:r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Neither paradigm adequately fulfils the needs of the people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As social media perspectives emerge and clinicians double down due to constraints, we need more nuanced flexible positions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It’s valuable to acknowledge criticisms of our own positions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"/>
          <p:cNvSpPr txBox="1">
            <a:spLocks noGrp="1"/>
          </p:cNvSpPr>
          <p:nvPr>
            <p:ph type="title"/>
          </p:nvPr>
        </p:nvSpPr>
        <p:spPr>
          <a:xfrm>
            <a:off x="1166593" y="850808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Century Gothic"/>
              <a:buNone/>
            </a:pPr>
            <a:r>
              <a:rPr lang="en-GB" sz="6600"/>
              <a:t>Thank You</a:t>
            </a:r>
            <a:endParaRPr/>
          </a:p>
        </p:txBody>
      </p:sp>
      <p:sp>
        <p:nvSpPr>
          <p:cNvPr id="264" name="Google Shape;264;p20"/>
          <p:cNvSpPr txBox="1">
            <a:spLocks noGrp="1"/>
          </p:cNvSpPr>
          <p:nvPr>
            <p:ph type="body" idx="1"/>
          </p:nvPr>
        </p:nvSpPr>
        <p:spPr>
          <a:xfrm>
            <a:off x="1294455" y="2766306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GB" sz="1700"/>
              <a:t>DR TOM NICHOLSON</a:t>
            </a:r>
            <a:endParaRPr sz="17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r>
              <a:rPr lang="en-GB" sz="1700"/>
              <a:t>NORTHUMBRIA UNIVERSITY</a:t>
            </a:r>
            <a:endParaRPr sz="17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</a:pPr>
            <a:endParaRPr sz="1700"/>
          </a:p>
        </p:txBody>
      </p:sp>
      <p:sp>
        <p:nvSpPr>
          <p:cNvPr id="265" name="Google Shape;265;p20"/>
          <p:cNvSpPr txBox="1"/>
          <p:nvPr/>
        </p:nvSpPr>
        <p:spPr>
          <a:xfrm>
            <a:off x="1282825" y="3963975"/>
            <a:ext cx="5219100" cy="19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University Work and Research:</a:t>
            </a:r>
            <a:r>
              <a:rPr lang="en-GB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dirty="0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t.nicholson@northumbria.ac.uk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Business: </a:t>
            </a:r>
            <a:r>
              <a:rPr lang="en-GB" sz="1600" b="1" dirty="0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tom@drtomnicholson.com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LinkedIn: </a:t>
            </a:r>
            <a:r>
              <a:rPr lang="en-GB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Tom Nicholson PhD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Instagram: </a:t>
            </a:r>
            <a:r>
              <a:rPr lang="en-GB" sz="16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@DrTomNicholson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>
          <a:extLst>
            <a:ext uri="{FF2B5EF4-FFF2-40B4-BE49-F238E27FC236}">
              <a16:creationId xmlns:a16="http://schemas.microsoft.com/office/drawing/2014/main" id="{33CE6C23-64BF-E16F-2E90-11B20AE9D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>
            <a:extLst>
              <a:ext uri="{FF2B5EF4-FFF2-40B4-BE49-F238E27FC236}">
                <a16:creationId xmlns:a16="http://schemas.microsoft.com/office/drawing/2014/main" id="{3FA52A99-0CBC-DE8B-9F13-51FD89F34F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Who I am</a:t>
            </a:r>
            <a:endParaRPr/>
          </a:p>
        </p:txBody>
      </p:sp>
      <p:sp>
        <p:nvSpPr>
          <p:cNvPr id="157" name="Google Shape;157;p2">
            <a:extLst>
              <a:ext uri="{FF2B5EF4-FFF2-40B4-BE49-F238E27FC236}">
                <a16:creationId xmlns:a16="http://schemas.microsoft.com/office/drawing/2014/main" id="{C2A2B5C8-CCCD-CC38-F9ED-50ECFCA2CE42}"/>
              </a:ext>
            </a:extLst>
          </p:cNvPr>
          <p:cNvSpPr/>
          <p:nvPr/>
        </p:nvSpPr>
        <p:spPr>
          <a:xfrm>
            <a:off x="3980468" y="1644337"/>
            <a:ext cx="3369989" cy="3569326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7451" t="-6612" r="-125697" b="-501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">
            <a:extLst>
              <a:ext uri="{FF2B5EF4-FFF2-40B4-BE49-F238E27FC236}">
                <a16:creationId xmlns:a16="http://schemas.microsoft.com/office/drawing/2014/main" id="{7193CE8F-C7FE-D545-819A-C100CEED454C}"/>
              </a:ext>
            </a:extLst>
          </p:cNvPr>
          <p:cNvSpPr txBox="1"/>
          <p:nvPr/>
        </p:nvSpPr>
        <p:spPr>
          <a:xfrm>
            <a:off x="4070100" y="5474248"/>
            <a:ext cx="37374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➢"/>
            </a:pPr>
            <a:r>
              <a:rPr lang="en-GB" sz="1400" b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Diagnosed ADHD at 5. Autistic at 29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➢"/>
            </a:pPr>
            <a:r>
              <a:rPr lang="en-GB" sz="1400" b="0" u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Educational trauma</a:t>
            </a:r>
          </a:p>
        </p:txBody>
      </p:sp>
    </p:spTree>
    <p:extLst>
      <p:ext uri="{BB962C8B-B14F-4D97-AF65-F5344CB8AC3E}">
        <p14:creationId xmlns:p14="http://schemas.microsoft.com/office/powerpoint/2010/main" val="194632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Context</a:t>
            </a: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9706526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The two dominant paradigms of ADHD (Biomedical versus Neurodiversity) appear contrary with little shared ground between</a:t>
            </a: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How we think about ADHD as a society shapes our entire approach to it as a condition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⮚"/>
            </a:pPr>
            <a:r>
              <a:rPr lang="en-GB" dirty="0"/>
              <a:t> For Researchers: Methodology,  theoretical perspective, applicability of findings, readership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⮚"/>
            </a:pPr>
            <a:r>
              <a:rPr lang="en-GB" dirty="0"/>
              <a:t>For Clinicians: Patient care, interventions and treatment, advice and language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Char char="⮚"/>
            </a:pPr>
            <a:r>
              <a:rPr lang="en-GB" dirty="0"/>
              <a:t>Wider Society: What we should do/fund/accept and acknowledge </a:t>
            </a: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Font typeface="Noto Sans Symbols"/>
              <a:buNone/>
            </a:pP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96FAFE-35C8-7EAB-1315-D3DBE588EFAD}"/>
              </a:ext>
            </a:extLst>
          </p:cNvPr>
          <p:cNvCxnSpPr>
            <a:cxnSpLocks/>
          </p:cNvCxnSpPr>
          <p:nvPr/>
        </p:nvCxnSpPr>
        <p:spPr>
          <a:xfrm>
            <a:off x="959667" y="3429000"/>
            <a:ext cx="1046580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3686E43-67B6-2FDF-964E-0ADDA598C878}"/>
              </a:ext>
            </a:extLst>
          </p:cNvPr>
          <p:cNvSpPr txBox="1"/>
          <p:nvPr/>
        </p:nvSpPr>
        <p:spPr>
          <a:xfrm>
            <a:off x="959667" y="2653222"/>
            <a:ext cx="145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ADHD is a Superpower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D17EBA-ED18-1734-8BF9-A1C98A4FC992}"/>
              </a:ext>
            </a:extLst>
          </p:cNvPr>
          <p:cNvSpPr txBox="1"/>
          <p:nvPr/>
        </p:nvSpPr>
        <p:spPr>
          <a:xfrm>
            <a:off x="9632888" y="2222335"/>
            <a:ext cx="2082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ADHD is one of the “most disabling conditions in childhood”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B0EBAF-F2D9-CFD3-635C-F968578F03DA}"/>
              </a:ext>
            </a:extLst>
          </p:cNvPr>
          <p:cNvCxnSpPr/>
          <p:nvPr/>
        </p:nvCxnSpPr>
        <p:spPr>
          <a:xfrm>
            <a:off x="3259247" y="2278604"/>
            <a:ext cx="0" cy="749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376E23-9D87-A425-7826-3741B72CF35D}"/>
              </a:ext>
            </a:extLst>
          </p:cNvPr>
          <p:cNvCxnSpPr/>
          <p:nvPr/>
        </p:nvCxnSpPr>
        <p:spPr>
          <a:xfrm>
            <a:off x="8916154" y="2278604"/>
            <a:ext cx="0" cy="7492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838200" y="256076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GB" dirty="0"/>
              <a:t>Talk Aim: To explore how we can navigate this theoretical tension and develop our own conceptual framework of ADHD 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A (brief) introduction to ADHD	</a:t>
            </a:r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838200" y="18346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One of the most diagnosed childhood conditions affecting ~3-7% of school aged children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Continues into adulthood 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Diagnostic criteria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Developmentally atypical levels of;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Inattention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Hyperactivity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Impulsivity 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Biomedical Model - Assumptions</a:t>
            </a:r>
            <a:endParaRPr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646112" y="2052918"/>
            <a:ext cx="10936288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ADHD is a heterogeneous neurocognitive (neurodevelopmental) disorder originating in early development </a:t>
            </a:r>
            <a:endParaRPr dirty="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The diagnosis of ADHD is valid and reaches threshold for criteria for ‘disorder’ within psychiatric diagnostic manuals </a:t>
            </a:r>
            <a:endParaRPr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Those with ADHD have neurocognitive ‘deficits’ and ‘impairments’ which can be reduced through effective medical treatment</a:t>
            </a:r>
            <a:endParaRPr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Plethora of research demonstrates poor outcomes in all areas of life for those with an ADHD diagnosis</a:t>
            </a:r>
            <a:endParaRPr dirty="0"/>
          </a:p>
          <a:p>
            <a:pPr marL="3429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dirty="0"/>
              <a:t>Once diagnostic criteria is met, ADHD becomes a “medical problem”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GB"/>
              <a:t>Benefits of a Biomedical Model</a:t>
            </a: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375138" y="2052918"/>
            <a:ext cx="1144172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Strong evidence of genetic component Inc. fMRI evidence demonstrating altered brain structure alongside high heritability + twin studies. </a:t>
            </a:r>
            <a:endParaRPr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Allows for evidence based effective treatments to be used (e.g. stimulant medication)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Clear evidence of improved outcomes for medication users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Significant qualitative evidence of QoL improvements from medicine </a:t>
            </a:r>
            <a:endParaRPr/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Medical diagnosis legitimises the need for intervention and support, enforcing societal response to treat and reduce impairment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/>
              <a:t>Including support within disability legislation and legal protections </a:t>
            </a:r>
            <a:endParaRPr/>
          </a:p>
          <a:p>
            <a:pPr marL="74295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/>
              <a:t>Justifies funding and research into more effective treatment, recognition, assessment.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C3BF671D891944A8D2FBA7F2C117ED" ma:contentTypeVersion="19" ma:contentTypeDescription="Create a new document." ma:contentTypeScope="" ma:versionID="81ee4e1aed82a369ce2970d1be7972c3">
  <xsd:schema xmlns:xsd="http://www.w3.org/2001/XMLSchema" xmlns:xs="http://www.w3.org/2001/XMLSchema" xmlns:p="http://schemas.microsoft.com/office/2006/metadata/properties" xmlns:ns2="9d1e5af9-8dbb-4a57-9a38-dd0c43e2cda2" xmlns:ns3="5e43fa02-3128-45d3-a4eb-bd877151b89f" targetNamespace="http://schemas.microsoft.com/office/2006/metadata/properties" ma:root="true" ma:fieldsID="a86a1873aaec15fc1e6c0da30485d247" ns2:_="" ns3:_="">
    <xsd:import namespace="9d1e5af9-8dbb-4a57-9a38-dd0c43e2cda2"/>
    <xsd:import namespace="5e43fa02-3128-45d3-a4eb-bd877151b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e5af9-8dbb-4a57-9a38-dd0c43e2c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d5d9ca4-8333-4c04-8dd8-7035bba32c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3fa02-3128-45d3-a4eb-bd877151b89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5b8198-f516-4923-bcd2-0afb33d5d87f}" ma:internalName="TaxCatchAll" ma:showField="CatchAllData" ma:web="5e43fa02-3128-45d3-a4eb-bd877151b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43fa02-3128-45d3-a4eb-bd877151b89f" xsi:nil="true"/>
    <lcf76f155ced4ddcb4097134ff3c332f xmlns="9d1e5af9-8dbb-4a57-9a38-dd0c43e2cd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02EE07-4B08-4AD3-A69E-4FF83EE5A70A}"/>
</file>

<file path=customXml/itemProps2.xml><?xml version="1.0" encoding="utf-8"?>
<ds:datastoreItem xmlns:ds="http://schemas.openxmlformats.org/officeDocument/2006/customXml" ds:itemID="{6298AC95-E778-477A-B756-5D4EA5A8F197}"/>
</file>

<file path=customXml/itemProps3.xml><?xml version="1.0" encoding="utf-8"?>
<ds:datastoreItem xmlns:ds="http://schemas.openxmlformats.org/officeDocument/2006/customXml" ds:itemID="{1BCA3AD0-A290-4072-BB75-E94714291BE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1026</Words>
  <Application>Microsoft Office PowerPoint</Application>
  <PresentationFormat>Widescreen</PresentationFormat>
  <Paragraphs>148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Noto Sans Symbols</vt:lpstr>
      <vt:lpstr>Arial</vt:lpstr>
      <vt:lpstr>Century Gothic</vt:lpstr>
      <vt:lpstr>Ion</vt:lpstr>
      <vt:lpstr>Seeing ADHD from Both Sides: Navigating Nuance in How We Talk about ADHD</vt:lpstr>
      <vt:lpstr>Who I am</vt:lpstr>
      <vt:lpstr>Who I am</vt:lpstr>
      <vt:lpstr>Context</vt:lpstr>
      <vt:lpstr>PowerPoint Presentation</vt:lpstr>
      <vt:lpstr>Talk Aim: To explore how we can navigate this theoretical tension and develop our own conceptual framework of ADHD  </vt:lpstr>
      <vt:lpstr>A (brief) introduction to ADHD </vt:lpstr>
      <vt:lpstr>Biomedical Model - Assumptions</vt:lpstr>
      <vt:lpstr>Benefits of a Biomedical Model</vt:lpstr>
      <vt:lpstr>Criticisms of a biomedical construction </vt:lpstr>
      <vt:lpstr>Criticisms of a biomedical construction </vt:lpstr>
      <vt:lpstr>Neurodiversity paradigm</vt:lpstr>
      <vt:lpstr>Neurodiversity paradigm</vt:lpstr>
      <vt:lpstr>Benefits of the model</vt:lpstr>
      <vt:lpstr>Criticisms of the paradigm</vt:lpstr>
      <vt:lpstr>Criticisms of the paradigm</vt:lpstr>
      <vt:lpstr>PowerPoint Presentation</vt:lpstr>
      <vt:lpstr>Developing a Theoretical Framework</vt:lpstr>
      <vt:lpstr>PowerPoint Presentation</vt:lpstr>
      <vt:lpstr>Implications </vt:lpstr>
      <vt:lpstr>Conclusions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 Tom Nicholson</dc:creator>
  <cp:lastModifiedBy>Dr Tom Nicholson</cp:lastModifiedBy>
  <cp:revision>2</cp:revision>
  <dcterms:created xsi:type="dcterms:W3CDTF">2025-08-26T08:37:42Z</dcterms:created>
  <dcterms:modified xsi:type="dcterms:W3CDTF">2025-10-01T14:49:55Z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0x0101006AC3BF671D891944A8D2FBA7F2C117ED</vt:lpwstr>
  </property>
</Properties>
</file>