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1" r:id="rId5"/>
    <p:sldId id="273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01" d="100"/>
          <a:sy n="101" d="100"/>
        </p:scale>
        <p:origin x="13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C3D75E-235E-69FB-9AD5-CE930E6D9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1813" cy="7559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FF4C61-5A45-03DE-E152-94E1DB3C7BD5}"/>
              </a:ext>
            </a:extLst>
          </p:cNvPr>
          <p:cNvSpPr txBox="1"/>
          <p:nvPr userDrawn="1"/>
        </p:nvSpPr>
        <p:spPr>
          <a:xfrm>
            <a:off x="4676694" y="7179456"/>
            <a:ext cx="6069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0" i="0" baseline="0" dirty="0">
                <a:solidFill>
                  <a:srgbClr val="416CB4"/>
                </a:solidFill>
                <a:latin typeface="CheGuevara Barry Brown" panose="020B0500000000000000" pitchFamily="34" charset="0"/>
              </a:rPr>
              <a:t>Get our free resources at www.ADHDUK.sciencecafe.co.uk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AE440C-A7ED-17CD-F5CB-4215CB7257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3833813" cy="152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10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5E441-FB49-204B-ABD8-E136186FEE43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320BE-5DA8-D54C-BFA8-7A83936E2FC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26C610-6785-1427-324C-76B00E8740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1813" cy="7559675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8F15C6EB-0306-B7B1-B2E1-CAC1FDF59E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37662" cy="762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B0236A-D6F7-C80D-78BE-B44F3EC25C93}"/>
              </a:ext>
            </a:extLst>
          </p:cNvPr>
          <p:cNvSpPr txBox="1"/>
          <p:nvPr userDrawn="1"/>
        </p:nvSpPr>
        <p:spPr>
          <a:xfrm>
            <a:off x="5388427" y="7179456"/>
            <a:ext cx="535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0" i="0" baseline="0" dirty="0">
                <a:solidFill>
                  <a:srgbClr val="416CB4"/>
                </a:solidFill>
                <a:latin typeface="CheGuevara Barry Brown" panose="020B0500000000000000" pitchFamily="34" charset="0"/>
              </a:rPr>
              <a:t>Sign-up for Exam Tuition at www.sciencecafe.co.uk</a:t>
            </a:r>
          </a:p>
        </p:txBody>
      </p:sp>
    </p:spTree>
    <p:extLst>
      <p:ext uri="{BB962C8B-B14F-4D97-AF65-F5344CB8AC3E}">
        <p14:creationId xmlns:p14="http://schemas.microsoft.com/office/powerpoint/2010/main" val="67407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adhduk.sciencecafe.co.uk/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nsw.gov.au/campaigns/inclusive-practice-hub/all-resources/primary-resources/understanding-disability/adhd/evidence-based-strategies?utm_source=chatgpt.com" TargetMode="External"/><Relationship Id="rId2" Type="http://schemas.openxmlformats.org/officeDocument/2006/relationships/hyperlink" Target="https://doi.org/10.1037/stl0000024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i.org/10.3389/fpsyg.2025.1632206" TargetMode="External"/><Relationship Id="rId4" Type="http://schemas.openxmlformats.org/officeDocument/2006/relationships/hyperlink" Target="https://www.nice.org.uk/guidance/ng87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sv.vic.edu.au/" TargetMode="External"/><Relationship Id="rId2" Type="http://schemas.openxmlformats.org/officeDocument/2006/relationships/hyperlink" Target="https://www.edresearch.edu.au/sites/default/files/2024-01/effectively-managing-classrooms-create-safe-supporting-learning-environments-aa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aqa.org.uk/digital-exams?utm_source=chatgpt.com" TargetMode="External"/><Relationship Id="rId4" Type="http://schemas.openxmlformats.org/officeDocument/2006/relationships/hyperlink" Target="https://doi.org/10.1007/s10803-022-05639-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CCD10F-A494-12DF-94A3-41ACC27C3543}"/>
              </a:ext>
            </a:extLst>
          </p:cNvPr>
          <p:cNvSpPr txBox="1"/>
          <p:nvPr/>
        </p:nvSpPr>
        <p:spPr>
          <a:xfrm>
            <a:off x="1247775" y="2150199"/>
            <a:ext cx="85725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kern="0" dirty="0">
                <a:effectLst/>
                <a:ea typeface="Times New Roman" panose="02020603050405020304" pitchFamily="18" charset="0"/>
              </a:rPr>
              <a:t>No More Revision Battles: ADHD-friendly study that actually sticks</a:t>
            </a:r>
          </a:p>
          <a:p>
            <a:pPr algn="ctr"/>
            <a:endParaRPr lang="en-GB" sz="3600" b="1" kern="0" dirty="0"/>
          </a:p>
          <a:p>
            <a:pPr algn="ctr"/>
            <a:r>
              <a:rPr lang="en-GB" sz="3600" b="1" kern="0" dirty="0"/>
              <a:t>Sarah Kennett </a:t>
            </a:r>
          </a:p>
          <a:p>
            <a:pPr algn="ctr"/>
            <a:r>
              <a:rPr lang="en-GB" sz="3600" b="1" kern="0" dirty="0"/>
              <a:t>MA, BSc (Hons), QTS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930510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3F146-22F5-1154-D94A-C3C3EEA39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AAF230-572C-7D5C-9DB0-DDA738418190}"/>
              </a:ext>
            </a:extLst>
          </p:cNvPr>
          <p:cNvSpPr txBox="1"/>
          <p:nvPr/>
        </p:nvSpPr>
        <p:spPr>
          <a:xfrm>
            <a:off x="1126330" y="1482209"/>
            <a:ext cx="7255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/>
              <a:t>School partnership options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35DF21-B3BE-F02D-51BE-A5610644A1D3}"/>
              </a:ext>
            </a:extLst>
          </p:cNvPr>
          <p:cNvSpPr txBox="1"/>
          <p:nvPr/>
        </p:nvSpPr>
        <p:spPr>
          <a:xfrm>
            <a:off x="1126331" y="2348676"/>
            <a:ext cx="567452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/>
              <a:t>Staff CPD:</a:t>
            </a:r>
            <a:r>
              <a:rPr lang="en-GB" dirty="0"/>
              <a:t> ADHD-informed retrieval routines; low-stimulus rooming; micro-assessment banks. (Aligns with NICE/AADPA recommendations on environment &amp; collaboration.)</a:t>
            </a:r>
            <a:r>
              <a:rPr lang="en-GB" baseline="30000" dirty="0"/>
              <a:t>3</a:t>
            </a:r>
            <a:r>
              <a:rPr lang="en-GB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/>
              <a:t>Student inclusion &amp; wellbeing triage</a:t>
            </a:r>
            <a:r>
              <a:rPr lang="en-GB" dirty="0"/>
              <a:t> model inspired by AUS (wellbeing + inclusion teams; parent liaison).</a:t>
            </a:r>
            <a:r>
              <a:rPr lang="en-GB" baseline="30000" dirty="0"/>
              <a:t>6</a:t>
            </a:r>
            <a:r>
              <a:rPr lang="en-GB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/>
              <a:t>Diagnostic-free access adjustments</a:t>
            </a:r>
            <a:r>
              <a:rPr lang="en-GB" dirty="0"/>
              <a:t> via NCCD-style tiers of support; data tracking. </a:t>
            </a:r>
            <a:r>
              <a:rPr lang="en-GB" baseline="30000" dirty="0"/>
              <a:t>7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/>
              <a:t>Parents’ workshops</a:t>
            </a:r>
            <a:r>
              <a:rPr lang="en-GB" dirty="0"/>
              <a:t>: build home routines; AI-assisted planners; accountability ladders.</a:t>
            </a:r>
          </a:p>
          <a:p>
            <a:pPr lvl="0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DBEAF9-F8E5-B97A-8851-D95029A24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-1201699"/>
            <a:ext cx="10691813" cy="601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47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F0716-A5B8-0CB7-8DFD-2D8338009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E1F86A-DE48-82D1-856E-C106B5171D61}"/>
              </a:ext>
            </a:extLst>
          </p:cNvPr>
          <p:cNvSpPr txBox="1"/>
          <p:nvPr/>
        </p:nvSpPr>
        <p:spPr>
          <a:xfrm>
            <a:off x="1069180" y="1463159"/>
            <a:ext cx="7255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/>
              <a:t>Make progress visible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C40130-4889-E928-9E73-64B58ADEA8FF}"/>
              </a:ext>
            </a:extLst>
          </p:cNvPr>
          <p:cNvSpPr txBox="1"/>
          <p:nvPr/>
        </p:nvSpPr>
        <p:spPr>
          <a:xfrm>
            <a:off x="1069180" y="2348376"/>
            <a:ext cx="620791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/>
              <a:t>XP / streaks/levels</a:t>
            </a:r>
            <a:r>
              <a:rPr lang="en-GB" dirty="0"/>
              <a:t> (clear, achievable; reset compassionately).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/>
              <a:t>Choice &amp; autonomy</a:t>
            </a:r>
            <a:r>
              <a:rPr lang="en-GB" dirty="0"/>
              <a:t>: pick your boss-battle (topic), choose a reward.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/>
              <a:t>Boss-fight quizzes</a:t>
            </a:r>
            <a:r>
              <a:rPr lang="en-GB" dirty="0"/>
              <a:t> = end-of-week cumulative retrieval.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/>
              <a:t>Accountability ladders</a:t>
            </a:r>
            <a:r>
              <a:rPr lang="en-GB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(a) daily 10-min check,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(b) two co-study blocks/week,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(c) one weekly parent review with a single metric (e.g., #items mastered).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Evidence: meta-analyses show </a:t>
            </a:r>
            <a:r>
              <a:rPr lang="en-GB" b="1" dirty="0"/>
              <a:t>motivation gains</a:t>
            </a:r>
            <a:r>
              <a:rPr lang="en-GB" dirty="0"/>
              <a:t>; learning effects are positive but mixed—use </a:t>
            </a:r>
            <a:r>
              <a:rPr lang="en-GB" i="1" dirty="0"/>
              <a:t>meaningful</a:t>
            </a:r>
            <a:r>
              <a:rPr lang="en-GB" dirty="0"/>
              <a:t> game elements (progress feedback &gt; points spam).</a:t>
            </a:r>
            <a:r>
              <a:rPr lang="en-GB" baseline="30000" dirty="0"/>
              <a:t>8</a:t>
            </a:r>
            <a:endParaRPr lang="en-GB" dirty="0"/>
          </a:p>
          <a:p>
            <a:pPr lvl="0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DF30DB-EF3B-D1EE-EBAC-37F76770D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772764"/>
            <a:ext cx="10691813" cy="601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32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886D0-325C-04B0-A635-C63BF85C7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A6E0CE-E389-024E-9BE6-7F2424826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-1296264"/>
            <a:ext cx="10691813" cy="60141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4DE2D9-D677-DEC3-73F5-19B3E70BAC84}"/>
              </a:ext>
            </a:extLst>
          </p:cNvPr>
          <p:cNvSpPr txBox="1"/>
          <p:nvPr/>
        </p:nvSpPr>
        <p:spPr>
          <a:xfrm>
            <a:off x="1088230" y="1491734"/>
            <a:ext cx="7255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/>
              <a:t>From paper to onscreen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33F3E6-1CDC-075E-7005-BD4025253C3E}"/>
              </a:ext>
            </a:extLst>
          </p:cNvPr>
          <p:cNvSpPr txBox="1"/>
          <p:nvPr/>
        </p:nvSpPr>
        <p:spPr>
          <a:xfrm>
            <a:off x="1088230" y="2281701"/>
            <a:ext cx="656034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dirty="0"/>
              <a:t>AQA pilots for digital exams; onscreen GCSEs targeted in some subjects from 2027 (Ofqual approval pending). 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Pearson aims to offer on-screen options across GCSEs by 2030. 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Implications: keyboard fluency, navigation, split-screen reading.</a:t>
            </a:r>
            <a:r>
              <a:rPr lang="en-GB" baseline="30000" dirty="0"/>
              <a:t>9</a:t>
            </a:r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Prepare now: </a:t>
            </a:r>
            <a:r>
              <a:rPr lang="en-GB" b="1" dirty="0"/>
              <a:t>typing warm-ups</a:t>
            </a:r>
            <a:r>
              <a:rPr lang="en-GB" dirty="0"/>
              <a:t>, </a:t>
            </a:r>
            <a:r>
              <a:rPr lang="en-GB" b="1" dirty="0"/>
              <a:t>onscreen annotation practice</a:t>
            </a:r>
            <a:r>
              <a:rPr lang="en-GB" dirty="0"/>
              <a:t>, </a:t>
            </a:r>
            <a:r>
              <a:rPr lang="en-GB" b="1" dirty="0"/>
              <a:t>keyboard shortcuts</a:t>
            </a:r>
            <a:r>
              <a:rPr lang="en-GB" dirty="0"/>
              <a:t>, and </a:t>
            </a:r>
            <a:r>
              <a:rPr lang="en-GB" b="1" dirty="0"/>
              <a:t>mock digital items</a:t>
            </a:r>
            <a:r>
              <a:rPr lang="en-GB" dirty="0"/>
              <a:t>.</a:t>
            </a:r>
          </a:p>
          <a:p>
            <a:endParaRPr lang="en-GB" b="1" dirty="0"/>
          </a:p>
          <a:p>
            <a:r>
              <a:rPr lang="en-GB" b="1" dirty="0"/>
              <a:t>Australia’s lead indicators:</a:t>
            </a:r>
            <a:r>
              <a:rPr lang="en-GB" dirty="0"/>
              <a:t> state virtual schools &amp; mentoring programs for neurodivergent learners show scalable, wellbeing-first models that UK schools/LA hubs can adapt.</a:t>
            </a:r>
            <a:r>
              <a:rPr lang="en-GB" baseline="30000" dirty="0"/>
              <a:t>6</a:t>
            </a: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440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E0B75-63C3-8040-ECDA-DE64CDB48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FD1356-5EAB-AB28-C390-48845B3AB915}"/>
              </a:ext>
            </a:extLst>
          </p:cNvPr>
          <p:cNvSpPr txBox="1"/>
          <p:nvPr/>
        </p:nvSpPr>
        <p:spPr>
          <a:xfrm>
            <a:off x="1116805" y="1415534"/>
            <a:ext cx="7255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/>
              <a:t>Case studies (anonymised)</a:t>
            </a:r>
            <a:endParaRPr lang="en-GB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D84B2E-81EA-CCA3-89EE-3019EBA75A7F}"/>
              </a:ext>
            </a:extLst>
          </p:cNvPr>
          <p:cNvSpPr txBox="1"/>
          <p:nvPr/>
        </p:nvSpPr>
        <p:spPr>
          <a:xfrm>
            <a:off x="1116805" y="2205501"/>
            <a:ext cx="675084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Case A (Year 11, ADHD-Inattentive):</a:t>
            </a:r>
            <a:r>
              <a:rPr lang="en-GB" dirty="0"/>
              <a:t> attendance dips, “can’t start.”</a:t>
            </a:r>
            <a:br>
              <a:rPr lang="en-GB" dirty="0"/>
            </a:br>
            <a:r>
              <a:rPr lang="en-GB" dirty="0"/>
              <a:t>→ 8-min sessions + body-doubling + 5-item daily retrieval; parent weekly review on </a:t>
            </a:r>
            <a:r>
              <a:rPr lang="en-GB" i="1" dirty="0"/>
              <a:t>one</a:t>
            </a:r>
            <a:r>
              <a:rPr lang="en-GB" dirty="0"/>
              <a:t> metric (items mastered).</a:t>
            </a:r>
            <a:br>
              <a:rPr lang="en-GB" dirty="0"/>
            </a:br>
            <a:r>
              <a:rPr lang="en-GB" b="1" dirty="0"/>
              <a:t>Outcome:</a:t>
            </a:r>
            <a:r>
              <a:rPr lang="en-GB" dirty="0"/>
              <a:t> from 28% to 64% correct on mixed science Qs in 4 weeks; anxiety ratings down 2 points.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Case B (Year 8, ADHD-Hyperactive):</a:t>
            </a:r>
            <a:r>
              <a:rPr lang="en-GB" dirty="0"/>
              <a:t> high energy, constant interruptions.</a:t>
            </a:r>
            <a:br>
              <a:rPr lang="en-GB" dirty="0"/>
            </a:br>
            <a:r>
              <a:rPr lang="en-GB" dirty="0"/>
              <a:t>→ Movement breaks + oral recall + diagram labelling; gamified streaks; noise-reduced corner.</a:t>
            </a:r>
            <a:br>
              <a:rPr lang="en-GB" dirty="0"/>
            </a:br>
            <a:r>
              <a:rPr lang="en-GB" b="1" dirty="0"/>
              <a:t>Outcome:</a:t>
            </a:r>
            <a:r>
              <a:rPr lang="en-GB" dirty="0"/>
              <a:t> completed 9 consecutive micro-sessions; first pass rate on retrieval rose from 2/10 to 7/10 in 3 weeks.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Case C (Year 6):</a:t>
            </a:r>
            <a:r>
              <a:rPr lang="en-GB" dirty="0"/>
              <a:t> transition nerves + time-blindness.</a:t>
            </a:r>
            <a:br>
              <a:rPr lang="en-GB" dirty="0"/>
            </a:br>
            <a:r>
              <a:rPr lang="en-GB" dirty="0"/>
              <a:t>→ Visual schedule + “door-quiz 3” + sticker XP; Friday boss-fight quiz.</a:t>
            </a:r>
            <a:br>
              <a:rPr lang="en-GB" dirty="0"/>
            </a:br>
            <a:r>
              <a:rPr lang="en-GB" b="1" dirty="0"/>
              <a:t>Outcome:</a:t>
            </a:r>
            <a:r>
              <a:rPr lang="en-GB" dirty="0"/>
              <a:t> spelling &amp; times-table recall up; teacher reports fewer avoidance behaviours.</a:t>
            </a:r>
          </a:p>
          <a:p>
            <a:pPr lvl="0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5626E-952E-21F3-AAA5-00898CDBC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045" y="-1104490"/>
            <a:ext cx="7436643" cy="418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64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19373-0FC9-031B-E008-8D93FEC33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74DC3F-C452-3FFB-C462-EB8377A90B2E}"/>
              </a:ext>
            </a:extLst>
          </p:cNvPr>
          <p:cNvSpPr txBox="1"/>
          <p:nvPr/>
        </p:nvSpPr>
        <p:spPr>
          <a:xfrm>
            <a:off x="1076325" y="1463159"/>
            <a:ext cx="7255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/>
              <a:t>More information and support</a:t>
            </a:r>
            <a:endParaRPr lang="en-GB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660737-47D7-023C-E6B6-D07440627D0F}"/>
              </a:ext>
            </a:extLst>
          </p:cNvPr>
          <p:cNvSpPr txBox="1"/>
          <p:nvPr/>
        </p:nvSpPr>
        <p:spPr>
          <a:xfrm>
            <a:off x="1076325" y="2210176"/>
            <a:ext cx="743664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Downloads – you can access this presentation and handouts by simply going to this page: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www.adhduk.sciencecafe.co.uk</a:t>
            </a:r>
            <a:endParaRPr lang="en-GB" dirty="0"/>
          </a:p>
          <a:p>
            <a:endParaRPr lang="en-GB" dirty="0"/>
          </a:p>
          <a:p>
            <a:r>
              <a:rPr lang="en-GB" dirty="0"/>
              <a:t>If you would like more information about how we can help support students in years 9 – 11 in science and with revision techniques and strategies that they can apply to all their studies, get in touch.</a:t>
            </a:r>
          </a:p>
          <a:p>
            <a:endParaRPr lang="en-GB" b="1" dirty="0"/>
          </a:p>
          <a:p>
            <a:endParaRPr lang="en-GB" dirty="0"/>
          </a:p>
          <a:p>
            <a:pPr lvl="0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50EA3F-5896-F652-00D8-0BD7C78BE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381" y="4476749"/>
            <a:ext cx="4769555" cy="268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2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4E7BA-9D8C-5782-C82C-CCB2519A7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2F53D1-505A-C262-31B7-29F7D66CEF5D}"/>
              </a:ext>
            </a:extLst>
          </p:cNvPr>
          <p:cNvSpPr txBox="1"/>
          <p:nvPr/>
        </p:nvSpPr>
        <p:spPr>
          <a:xfrm>
            <a:off x="1116805" y="1482970"/>
            <a:ext cx="7255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/>
              <a:t>References</a:t>
            </a:r>
            <a:endParaRPr lang="en-GB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25C748-73B2-3E41-A248-82C424C1E587}"/>
              </a:ext>
            </a:extLst>
          </p:cNvPr>
          <p:cNvSpPr txBox="1"/>
          <p:nvPr/>
        </p:nvSpPr>
        <p:spPr>
          <a:xfrm>
            <a:off x="1200150" y="2129301"/>
            <a:ext cx="743664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AutoNum type="arabicPeriod"/>
            </a:pPr>
            <a:r>
              <a:rPr lang="en-GB" dirty="0" err="1"/>
              <a:t>Dunlosky</a:t>
            </a:r>
            <a:r>
              <a:rPr lang="en-GB" dirty="0"/>
              <a:t>, J., &amp; Rawson, K. A. (2015). Practice tests, spaced practice, and successive relearning: Tips for classroom use and for guiding students’ learning. </a:t>
            </a:r>
            <a:r>
              <a:rPr lang="en-GB" i="1" dirty="0"/>
              <a:t>Scholarship of Teaching and Learning in Psychology, 1</a:t>
            </a:r>
            <a:r>
              <a:rPr lang="en-GB" dirty="0"/>
              <a:t>(1), 72–78. </a:t>
            </a:r>
            <a:r>
              <a:rPr lang="en-GB" dirty="0">
                <a:hlinkClick r:id="rId2"/>
              </a:rPr>
              <a:t>https://doi.org/10.1037/stl0000024</a:t>
            </a:r>
            <a:endParaRPr lang="en-GB" dirty="0"/>
          </a:p>
          <a:p>
            <a:pPr marL="342900" lvl="0" indent="-342900">
              <a:buAutoNum type="arabicPeriod"/>
            </a:pPr>
            <a:r>
              <a:rPr lang="en-GB" dirty="0"/>
              <a:t>NSW Department of Education. (n.d.). </a:t>
            </a:r>
            <a:r>
              <a:rPr lang="en-GB" i="1" dirty="0"/>
              <a:t>Evidence-based strategies for ADHD</a:t>
            </a:r>
            <a:r>
              <a:rPr lang="en-GB" dirty="0"/>
              <a:t>. Inclusive Practice Hub. Retrieved [20</a:t>
            </a:r>
            <a:r>
              <a:rPr lang="en-GB" baseline="30000" dirty="0"/>
              <a:t>th</a:t>
            </a:r>
            <a:r>
              <a:rPr lang="en-GB" dirty="0"/>
              <a:t> Sept 2025], from </a:t>
            </a:r>
            <a:r>
              <a:rPr lang="en-GB" dirty="0">
                <a:hlinkClick r:id="rId3"/>
              </a:rPr>
              <a:t>https://education.nsw.gov.au/campaigns/inclusive-practice-hub/all-resources/primary-resources/understanding-disability/adhd/evidence-based-strategies</a:t>
            </a:r>
            <a:endParaRPr lang="en-GB" dirty="0"/>
          </a:p>
          <a:p>
            <a:pPr marL="342900" lvl="0" indent="-342900">
              <a:buAutoNum type="arabicPeriod"/>
            </a:pPr>
            <a:r>
              <a:rPr lang="en-GB" dirty="0"/>
              <a:t>National Institute for Health and Care Excellence. (n.d.). </a:t>
            </a:r>
            <a:r>
              <a:rPr lang="en-GB" i="1" dirty="0"/>
              <a:t>Attention deficit hyperactivity disorder: diagnosis and management (NICE guideline NG87)</a:t>
            </a:r>
            <a:r>
              <a:rPr lang="en-GB" dirty="0"/>
              <a:t>. Retrieved [20</a:t>
            </a:r>
            <a:r>
              <a:rPr lang="en-GB" baseline="30000" dirty="0"/>
              <a:t>th</a:t>
            </a:r>
            <a:r>
              <a:rPr lang="en-GB" dirty="0"/>
              <a:t> Sept 2025], from </a:t>
            </a:r>
            <a:r>
              <a:rPr lang="en-GB" dirty="0">
                <a:hlinkClick r:id="rId4"/>
              </a:rPr>
              <a:t>https://www.nice.org.uk/guidance/ng87</a:t>
            </a:r>
            <a:endParaRPr lang="en-GB" dirty="0"/>
          </a:p>
          <a:p>
            <a:pPr marL="342900" indent="-342900">
              <a:buFontTx/>
              <a:buAutoNum type="arabicPeriod"/>
            </a:pPr>
            <a:r>
              <a:rPr lang="en-GB" dirty="0"/>
              <a:t>Franzoi, L., </a:t>
            </a:r>
            <a:r>
              <a:rPr lang="en-GB" dirty="0" err="1"/>
              <a:t>Cembrani</a:t>
            </a:r>
            <a:r>
              <a:rPr lang="en-GB" dirty="0"/>
              <a:t>, V., </a:t>
            </a:r>
            <a:r>
              <a:rPr lang="en-GB" dirty="0" err="1"/>
              <a:t>Mulatti</a:t>
            </a:r>
            <a:r>
              <a:rPr lang="en-GB" dirty="0"/>
              <a:t>, C., &amp; </a:t>
            </a:r>
            <a:r>
              <a:rPr lang="en-GB" dirty="0" err="1"/>
              <a:t>Treccani</a:t>
            </a:r>
            <a:r>
              <a:rPr lang="en-GB" dirty="0"/>
              <a:t>, B. (2025). </a:t>
            </a:r>
            <a:r>
              <a:rPr lang="en-GB" i="1" dirty="0"/>
              <a:t>Retrieval practice enhances learning in real primary school settings, whether distributed or not</a:t>
            </a:r>
            <a:r>
              <a:rPr lang="en-GB" dirty="0"/>
              <a:t>. </a:t>
            </a:r>
            <a:r>
              <a:rPr lang="en-GB" i="1" dirty="0"/>
              <a:t>Frontiers in Psychology</a:t>
            </a:r>
            <a:r>
              <a:rPr lang="en-GB" dirty="0"/>
              <a:t>, 16, 1632206. </a:t>
            </a:r>
            <a:r>
              <a:rPr lang="en-GB" dirty="0">
                <a:hlinkClick r:id="rId5"/>
              </a:rPr>
              <a:t>https://doi.org/10.3389/fpsyg.2025.1632206</a:t>
            </a:r>
            <a:endParaRPr lang="en-GB" dirty="0"/>
          </a:p>
          <a:p>
            <a:pPr marL="342900" lvl="0" indent="-3429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178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E8A1ED-FA80-7864-E179-E08A6C021755}"/>
              </a:ext>
            </a:extLst>
          </p:cNvPr>
          <p:cNvSpPr txBox="1"/>
          <p:nvPr/>
        </p:nvSpPr>
        <p:spPr>
          <a:xfrm>
            <a:off x="1126331" y="1977241"/>
            <a:ext cx="926544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GB" dirty="0"/>
              <a:t>Australian Education Research Organisation. (2024). </a:t>
            </a:r>
            <a:r>
              <a:rPr lang="en-GB" i="1" dirty="0"/>
              <a:t>Effectively managing classrooms: Create safe, supportive learning environments</a:t>
            </a:r>
            <a:r>
              <a:rPr lang="en-GB" dirty="0"/>
              <a:t>. </a:t>
            </a:r>
            <a:r>
              <a:rPr lang="en-GB" dirty="0">
                <a:hlinkClick r:id="rId2"/>
              </a:rPr>
              <a:t>https://www.edresearch.edu.au/sites/default/files/2024-01/effectively-managing-classrooms-create-safe-supporting-learning-environments-aa.pdf</a:t>
            </a:r>
            <a:endParaRPr lang="en-GB" dirty="0"/>
          </a:p>
          <a:p>
            <a:pPr marL="342900" indent="-342900">
              <a:buFontTx/>
              <a:buAutoNum type="arabicPeriod" startAt="5"/>
            </a:pPr>
            <a:r>
              <a:rPr lang="en-GB" dirty="0"/>
              <a:t>Virtual School Victoria. (n.d.). </a:t>
            </a:r>
            <a:r>
              <a:rPr lang="en-GB" i="1" dirty="0"/>
              <a:t>Virtual School Victoria</a:t>
            </a:r>
            <a:r>
              <a:rPr lang="en-GB" dirty="0"/>
              <a:t>. Retrieved [Date you accessed], from </a:t>
            </a:r>
            <a:r>
              <a:rPr lang="en-GB" dirty="0">
                <a:hlinkClick r:id="rId3"/>
              </a:rPr>
              <a:t>https://www.vsv.vic.edu.au/</a:t>
            </a:r>
            <a:endParaRPr lang="en-GB" dirty="0"/>
          </a:p>
          <a:p>
            <a:pPr marL="342900" indent="-342900">
              <a:buFontTx/>
              <a:buAutoNum type="arabicPeriod" startAt="5"/>
            </a:pPr>
            <a:r>
              <a:rPr lang="en-GB" dirty="0"/>
              <a:t>McDougal, E., Tai, C., Stewart, T. M., Booth, J. N., &amp; Rhodes, S. M. (2022). </a:t>
            </a:r>
            <a:r>
              <a:rPr lang="en-GB" i="1" dirty="0"/>
              <a:t>Understanding and supporting attention deficit hyperactivity disorder (ADHD) in the primary school classroom: Perspectives of children with ADHD and their teachers</a:t>
            </a:r>
            <a:r>
              <a:rPr lang="en-GB" dirty="0"/>
              <a:t>. Journal of Autism and Developmental Disorders, 53(9), 3406–3421. </a:t>
            </a:r>
            <a:r>
              <a:rPr lang="en-GB" dirty="0">
                <a:hlinkClick r:id="rId4"/>
              </a:rPr>
              <a:t>https://doi.org/10.1007/s10803-022-05639-3</a:t>
            </a:r>
            <a:endParaRPr lang="en-GB" dirty="0"/>
          </a:p>
          <a:p>
            <a:pPr marL="342900" indent="-342900">
              <a:buFontTx/>
              <a:buAutoNum type="arabicPeriod" startAt="5"/>
            </a:pPr>
            <a:r>
              <a:rPr lang="en-GB" dirty="0"/>
              <a:t>Author(s). (2023). Title of article. </a:t>
            </a:r>
            <a:r>
              <a:rPr lang="en-GB" i="1" dirty="0"/>
              <a:t>Frontiers in Psychology</a:t>
            </a:r>
            <a:r>
              <a:rPr lang="en-GB" dirty="0"/>
              <a:t>, </a:t>
            </a:r>
            <a:r>
              <a:rPr lang="en-GB" i="1" dirty="0"/>
              <a:t>Volume</a:t>
            </a:r>
            <a:r>
              <a:rPr lang="en-GB" dirty="0"/>
              <a:t>(Issue), Article number. https://doi.org/10.3389/fpsyg.2023.1253549</a:t>
            </a:r>
          </a:p>
          <a:p>
            <a:pPr marL="342900" indent="-342900">
              <a:buFontTx/>
              <a:buAutoNum type="arabicPeriod" startAt="5"/>
            </a:pPr>
            <a:r>
              <a:rPr lang="en-GB" dirty="0"/>
              <a:t>AQA. (n.d.). </a:t>
            </a:r>
            <a:r>
              <a:rPr lang="en-GB" i="1" dirty="0"/>
              <a:t>Digital exams</a:t>
            </a:r>
            <a:r>
              <a:rPr lang="en-GB" dirty="0"/>
              <a:t>. Retrieved [Date you accessed], from </a:t>
            </a:r>
            <a:r>
              <a:rPr lang="en-GB" dirty="0">
                <a:hlinkClick r:id="rId5"/>
              </a:rPr>
              <a:t>https://www.aqa.org.uk/digital-exams</a:t>
            </a:r>
            <a:endParaRPr lang="en-GB" dirty="0"/>
          </a:p>
          <a:p>
            <a:pPr marL="342900" indent="-342900">
              <a:buFontTx/>
              <a:buAutoNum type="arabicPeriod" startAt="5"/>
            </a:pPr>
            <a:endParaRPr lang="en-GB" dirty="0"/>
          </a:p>
          <a:p>
            <a:pPr marL="342900" lvl="0" indent="-342900">
              <a:buAutoNum type="arabicPeriod" startAt="5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881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9F5571-E99B-001C-3B17-A1A2232C5510}"/>
              </a:ext>
            </a:extLst>
          </p:cNvPr>
          <p:cNvSpPr txBox="1"/>
          <p:nvPr/>
        </p:nvSpPr>
        <p:spPr>
          <a:xfrm>
            <a:off x="1173955" y="1806059"/>
            <a:ext cx="74842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en-GB" sz="36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story + Science Café mission</a:t>
            </a:r>
            <a:endParaRPr lang="en-GB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5A4897-7161-DCA1-00DA-6EA1023D9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781" y="2666998"/>
            <a:ext cx="4398169" cy="29321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196473-B438-9B08-8A0E-AAABBCF171A1}"/>
              </a:ext>
            </a:extLst>
          </p:cNvPr>
          <p:cNvSpPr txBox="1"/>
          <p:nvPr/>
        </p:nvSpPr>
        <p:spPr>
          <a:xfrm>
            <a:off x="1173956" y="2793799"/>
            <a:ext cx="40290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Pharmaceuticals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Publishing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Teaching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Head of Science – 3 Schools, very different contexts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Teaching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Tutoring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055F2A-2712-3843-9F27-3A7C5C24E075}"/>
              </a:ext>
            </a:extLst>
          </p:cNvPr>
          <p:cNvSpPr txBox="1"/>
          <p:nvPr/>
        </p:nvSpPr>
        <p:spPr>
          <a:xfrm>
            <a:off x="1250156" y="4967639"/>
            <a:ext cx="40290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ADHD and 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My values!</a:t>
            </a:r>
          </a:p>
        </p:txBody>
      </p:sp>
    </p:spTree>
    <p:extLst>
      <p:ext uri="{BB962C8B-B14F-4D97-AF65-F5344CB8AC3E}">
        <p14:creationId xmlns:p14="http://schemas.microsoft.com/office/powerpoint/2010/main" val="2665106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407E3D-E5B3-A132-ACE3-DF34C8972A3B}"/>
              </a:ext>
            </a:extLst>
          </p:cNvPr>
          <p:cNvSpPr txBox="1"/>
          <p:nvPr/>
        </p:nvSpPr>
        <p:spPr>
          <a:xfrm>
            <a:off x="1145380" y="1644134"/>
            <a:ext cx="72556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Read, highlight, copy-notes… why it often fails</a:t>
            </a:r>
            <a:endParaRPr lang="en-GB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B328D3-4F0D-9D74-ED88-C9A4A80BA5EC}"/>
              </a:ext>
            </a:extLst>
          </p:cNvPr>
          <p:cNvSpPr txBox="1"/>
          <p:nvPr/>
        </p:nvSpPr>
        <p:spPr>
          <a:xfrm>
            <a:off x="1145381" y="3100851"/>
            <a:ext cx="6265070" cy="3052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Passive strategies (re-reading, highlighting) = low yield vs retrieval and spaced practice.</a:t>
            </a:r>
            <a:r>
              <a:rPr lang="en-GB" kern="0" baseline="30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Long, unstructured sessions trigger time-blindness, fatigue, and avoidance.</a:t>
            </a:r>
            <a:endParaRPr lang="en-GB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Sensory load and distraction in busy environments → reduced working memory availability; need adjustments (seating, visual noise reduction, headphones</a:t>
            </a:r>
            <a:r>
              <a:rPr lang="en-GB" sz="1800" kern="0" baseline="30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)2.</a:t>
            </a:r>
            <a:endParaRPr lang="en-GB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NICE &amp; AADPA emphasise multimodal supports, environmental tweaks, and parent-school collaboration.</a:t>
            </a:r>
            <a:r>
              <a:rPr lang="en-GB" sz="1800" kern="0" baseline="30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7C9E17-14C1-AD2A-0562-8112102DA076}"/>
              </a:ext>
            </a:extLst>
          </p:cNvPr>
          <p:cNvSpPr txBox="1"/>
          <p:nvPr/>
        </p:nvSpPr>
        <p:spPr>
          <a:xfrm>
            <a:off x="2697956" y="3634859"/>
            <a:ext cx="5395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D10E58-0AF1-404E-C03E-91FB4185E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253" y="-162610"/>
            <a:ext cx="10691813" cy="601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52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811C6-4AC1-BADF-002A-C3EEEBF92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16685D-507F-5211-7001-5A188302F843}"/>
              </a:ext>
            </a:extLst>
          </p:cNvPr>
          <p:cNvSpPr txBox="1"/>
          <p:nvPr/>
        </p:nvSpPr>
        <p:spPr>
          <a:xfrm>
            <a:off x="1088230" y="1472684"/>
            <a:ext cx="7255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How to make it </a:t>
            </a:r>
            <a:r>
              <a:rPr lang="en-GB" sz="3600" b="1" dirty="0"/>
              <a:t>sticky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30C3B5-06D4-AE0F-A41D-60CEE490A0A5}"/>
              </a:ext>
            </a:extLst>
          </p:cNvPr>
          <p:cNvSpPr txBox="1"/>
          <p:nvPr/>
        </p:nvSpPr>
        <p:spPr>
          <a:xfrm>
            <a:off x="1088230" y="2205501"/>
            <a:ext cx="457914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/>
              <a:t>Successive relearning</a:t>
            </a:r>
            <a:r>
              <a:rPr lang="en-GB" dirty="0"/>
              <a:t> = short retrieval tests + spaced re-quizzing until fluent (5–15 items/day).</a:t>
            </a:r>
            <a:r>
              <a:rPr lang="en-GB" baseline="30000" dirty="0"/>
              <a:t>1</a:t>
            </a:r>
            <a:br>
              <a:rPr lang="en-GB" dirty="0"/>
            </a:br>
            <a:r>
              <a:rPr lang="en-GB" i="1" dirty="0"/>
              <a:t>Parent script:</a:t>
            </a:r>
            <a:r>
              <a:rPr lang="en-GB" dirty="0"/>
              <a:t> “Pick 5, answer cold, check, re-queue errors tomorrow.”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/>
              <a:t>Micro-sessions</a:t>
            </a:r>
            <a:r>
              <a:rPr lang="en-GB" dirty="0"/>
              <a:t> (8–15 mins) + </a:t>
            </a:r>
            <a:r>
              <a:rPr lang="en-GB" b="1" dirty="0"/>
              <a:t>movement breaks</a:t>
            </a:r>
            <a:r>
              <a:rPr lang="en-GB" dirty="0"/>
              <a:t>; timer visible; finish with a 30-sec “what stuck?” voice note. (Spacing/retrieval benefits confirmed in real primary classrooms.)</a:t>
            </a:r>
            <a:r>
              <a:rPr lang="en-GB" baseline="30000" dirty="0"/>
              <a:t> 4</a:t>
            </a:r>
            <a:r>
              <a:rPr lang="en-GB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/>
              <a:t>Audio-first</a:t>
            </a:r>
            <a:r>
              <a:rPr lang="en-GB" dirty="0"/>
              <a:t>: listen → say-back → 1-minute map. Great for walk-and-revise or dog-walk recalls.</a:t>
            </a:r>
          </a:p>
          <a:p>
            <a:pPr lvl="0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F2E503-AD66-7AED-6931-3CEB44E6D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601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13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0C584-4AEF-1AFD-2E57-8D52A4B22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2E51CA-788C-6A3F-C09C-DD6861B03741}"/>
              </a:ext>
            </a:extLst>
          </p:cNvPr>
          <p:cNvSpPr txBox="1"/>
          <p:nvPr/>
        </p:nvSpPr>
        <p:spPr>
          <a:xfrm>
            <a:off x="1088230" y="1472684"/>
            <a:ext cx="7255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How to make it </a:t>
            </a:r>
            <a:r>
              <a:rPr lang="en-GB" sz="3600" b="1" dirty="0"/>
              <a:t>sticky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152E1-3888-9996-23BA-FAF7392FA87D}"/>
              </a:ext>
            </a:extLst>
          </p:cNvPr>
          <p:cNvSpPr txBox="1"/>
          <p:nvPr/>
        </p:nvSpPr>
        <p:spPr>
          <a:xfrm>
            <a:off x="1088231" y="2205501"/>
            <a:ext cx="517922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Low-stimulus setup</a:t>
            </a:r>
            <a:r>
              <a:rPr lang="en-GB" dirty="0"/>
              <a:t>: back to the room, decluttered desk, headphones/earplugs if useful.</a:t>
            </a:r>
            <a:r>
              <a:rPr lang="en-GB" baseline="30000" dirty="0"/>
              <a:t> 2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/>
              <a:t>“One-Page Packets”</a:t>
            </a:r>
            <a:r>
              <a:rPr lang="en-GB" dirty="0"/>
              <a:t> per sub-topic: key Qs, a diagram to label, a mini-graph/table to read, and 4 MCQs (checks 20% maths/data across sciences).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/>
              <a:t>Body-doubling</a:t>
            </a:r>
            <a:r>
              <a:rPr lang="en-GB" dirty="0"/>
              <a:t>: co-study on mute (Zoom/Discord) + shared checklist. (Map to parent/peer or school sessions.)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Motivation loop</a:t>
            </a:r>
            <a:r>
              <a:rPr lang="en-GB" dirty="0"/>
              <a:t>: tiny wins → visible progress → small rewards (stickers, XP, streaks).</a:t>
            </a:r>
          </a:p>
          <a:p>
            <a:pPr lvl="0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8C4548-F2C7-5CC7-9380-8E5D012BF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601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27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E747C-71C9-B350-4FA2-CA139D7D6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18A1F2-6A78-D8A0-CB6C-1E2750A40969}"/>
              </a:ext>
            </a:extLst>
          </p:cNvPr>
          <p:cNvSpPr txBox="1"/>
          <p:nvPr/>
        </p:nvSpPr>
        <p:spPr>
          <a:xfrm>
            <a:off x="1145380" y="1644134"/>
            <a:ext cx="395049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/>
              <a:t>The 20-minute ADHD revision recipe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07F279-4BED-E3A9-1476-893A3AA78D51}"/>
              </a:ext>
            </a:extLst>
          </p:cNvPr>
          <p:cNvSpPr txBox="1"/>
          <p:nvPr/>
        </p:nvSpPr>
        <p:spPr>
          <a:xfrm>
            <a:off x="1145380" y="3779837"/>
            <a:ext cx="74366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2-min set-up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10-min retrieval (5 items)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5-min fix errors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3-minute exit ticket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Recalling the information verbally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3FB4F3-FFF0-FBB3-5091-3910B16AF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-884585"/>
            <a:ext cx="10691813" cy="601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23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FE758-DAEE-37BE-5B53-045BE9FEA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22371C-1990-9407-0769-32C3E5BDD7FF}"/>
              </a:ext>
            </a:extLst>
          </p:cNvPr>
          <p:cNvSpPr txBox="1"/>
          <p:nvPr/>
        </p:nvSpPr>
        <p:spPr>
          <a:xfrm>
            <a:off x="1154905" y="1701284"/>
            <a:ext cx="7255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/>
              <a:t>The logic of 30—and its limits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DF3F03-E0DB-00D1-2B84-6BA19FB572C4}"/>
              </a:ext>
            </a:extLst>
          </p:cNvPr>
          <p:cNvSpPr txBox="1"/>
          <p:nvPr/>
        </p:nvSpPr>
        <p:spPr>
          <a:xfrm>
            <a:off x="1154905" y="2548401"/>
            <a:ext cx="560784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b="1" dirty="0"/>
              <a:t>Helps:</a:t>
            </a:r>
            <a:r>
              <a:rPr lang="en-GB" dirty="0"/>
              <a:t> peer modelling, social energy, routine, teacher-led “I do, we do, you do.”</a:t>
            </a:r>
          </a:p>
          <a:p>
            <a:pPr lvl="0"/>
            <a:endParaRPr lang="en-GB" dirty="0"/>
          </a:p>
          <a:p>
            <a:pPr lvl="0"/>
            <a:r>
              <a:rPr lang="en-GB" b="1" dirty="0"/>
              <a:t>Limits:</a:t>
            </a:r>
            <a:r>
              <a:rPr lang="en-GB" dirty="0"/>
              <a:t> attention competition, noise, pace mismatch, and feedback lag.</a:t>
            </a:r>
          </a:p>
          <a:p>
            <a:pPr lvl="0"/>
            <a:r>
              <a:rPr lang="en-GB" dirty="0"/>
              <a:t>The evidence base in Australia emphasises proactive classroom management and belonging cues; schools need professional development and resourcing.</a:t>
            </a:r>
            <a:r>
              <a:rPr lang="en-GB" baseline="30000" dirty="0"/>
              <a:t>5</a:t>
            </a:r>
            <a:r>
              <a:rPr lang="en-GB" dirty="0"/>
              <a:t> </a:t>
            </a:r>
            <a:endParaRPr lang="en-GB" u="sng" dirty="0"/>
          </a:p>
          <a:p>
            <a:pPr lvl="0"/>
            <a:endParaRPr lang="en-GB" u="sng" dirty="0"/>
          </a:p>
          <a:p>
            <a:r>
              <a:rPr lang="en-GB" b="1" dirty="0"/>
              <a:t>Bridge:</a:t>
            </a:r>
            <a:r>
              <a:rPr lang="en-GB" dirty="0"/>
              <a:t> Online/remote models in Australia show how smaller groups, flexible pacing, and wellbeing teams can reduce overload </a:t>
            </a:r>
          </a:p>
          <a:p>
            <a:endParaRPr lang="en-GB" dirty="0"/>
          </a:p>
          <a:p>
            <a:r>
              <a:rPr lang="en-GB" dirty="0"/>
              <a:t>(e.g., Virtual School Victoria; Aspect Distance Education; state-funded neurodivergent mentoring).</a:t>
            </a:r>
            <a:r>
              <a:rPr lang="en-GB" baseline="30000" dirty="0"/>
              <a:t>6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211E03-0BA6-17F3-1DE1-699C293D1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-90667"/>
            <a:ext cx="10691813" cy="601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37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FF9AB-85C6-10FC-677B-DE16B0543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0DA7AD-CCBB-3782-8185-5A10213826CF}"/>
              </a:ext>
            </a:extLst>
          </p:cNvPr>
          <p:cNvSpPr txBox="1"/>
          <p:nvPr/>
        </p:nvSpPr>
        <p:spPr>
          <a:xfrm>
            <a:off x="1135855" y="1510784"/>
            <a:ext cx="7255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/>
              <a:t>AI as scaffolding, not a shortcut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039953-4C82-843F-76C1-468214231B2D}"/>
              </a:ext>
            </a:extLst>
          </p:cNvPr>
          <p:cNvSpPr txBox="1"/>
          <p:nvPr/>
        </p:nvSpPr>
        <p:spPr>
          <a:xfrm>
            <a:off x="1135856" y="2367426"/>
            <a:ext cx="668417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/>
              <a:t>Generate 20 retrieval Qs</a:t>
            </a:r>
            <a:r>
              <a:rPr lang="en-GB" dirty="0"/>
              <a:t> from a spec sheet; export to quiz. (Parent sets </a:t>
            </a:r>
            <a:r>
              <a:rPr lang="en-GB" i="1" dirty="0"/>
              <a:t>constraints</a:t>
            </a:r>
            <a:r>
              <a:rPr lang="en-GB" dirty="0"/>
              <a:t>: topic, tier, #Qs.)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/>
              <a:t>Turn notes → 5-item quick-check</a:t>
            </a:r>
            <a:r>
              <a:rPr lang="en-GB" dirty="0"/>
              <a:t> + answer key.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/>
              <a:t>Simplify language</a:t>
            </a:r>
            <a:r>
              <a:rPr lang="en-GB" dirty="0"/>
              <a:t> (UK reading age target), </a:t>
            </a:r>
            <a:r>
              <a:rPr lang="en-GB" b="1" dirty="0"/>
              <a:t>glossary</a:t>
            </a:r>
            <a:r>
              <a:rPr lang="en-GB" dirty="0"/>
              <a:t>, and </a:t>
            </a:r>
            <a:r>
              <a:rPr lang="en-GB" b="1" dirty="0"/>
              <a:t>cloze</a:t>
            </a:r>
            <a:r>
              <a:rPr lang="en-GB" dirty="0"/>
              <a:t> versions.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/>
              <a:t>Read-aloud</a:t>
            </a:r>
            <a:r>
              <a:rPr lang="en-GB" dirty="0"/>
              <a:t> (TTS) &amp; </a:t>
            </a:r>
            <a:r>
              <a:rPr lang="en-GB" b="1" dirty="0"/>
              <a:t>summaries at 2 levels</a:t>
            </a:r>
            <a:r>
              <a:rPr lang="en-GB" dirty="0"/>
              <a:t> (rapid + exam-grade).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/>
              <a:t>Coach prompts</a:t>
            </a:r>
            <a:r>
              <a:rPr lang="en-GB" dirty="0"/>
              <a:t> for planning: “Make me 3 micro-sessions for [topic], 10 mins each, with one diagram.”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Always check alignment to the exam board spec; avoid hallucinations by pasting the spec excerpt in the prompt.</a:t>
            </a:r>
          </a:p>
          <a:p>
            <a:pPr lvl="0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B89B4B-CB2F-618F-8D67-306313F08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63215"/>
            <a:ext cx="10691813" cy="601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6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328C9-A39A-BBEF-7254-EB57811A9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17C99E-0030-9158-B83E-FD28036A452D}"/>
              </a:ext>
            </a:extLst>
          </p:cNvPr>
          <p:cNvSpPr txBox="1"/>
          <p:nvPr/>
        </p:nvSpPr>
        <p:spPr>
          <a:xfrm>
            <a:off x="1126330" y="1606034"/>
            <a:ext cx="8608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/>
              <a:t>What works for Primary vs Secondary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03210D-444F-20B5-FAAB-E0468C5C4438}"/>
              </a:ext>
            </a:extLst>
          </p:cNvPr>
          <p:cNvSpPr txBox="1"/>
          <p:nvPr/>
        </p:nvSpPr>
        <p:spPr>
          <a:xfrm>
            <a:off x="1126331" y="2386476"/>
            <a:ext cx="554117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Primary (KS2):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Shorter bursts (6–10 mins), concrete manipulatives, picture cues, chants; retrieval = “3 Qs on the door”; parent-led games (snap/match/true-false).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Seating &amp; sensory supports are proportionally more impactful.</a:t>
            </a:r>
            <a:r>
              <a:rPr lang="en-GB" baseline="30000" dirty="0"/>
              <a:t>2</a:t>
            </a:r>
            <a:r>
              <a:rPr lang="en-GB" dirty="0"/>
              <a:t> </a:t>
            </a:r>
          </a:p>
          <a:p>
            <a:pPr lvl="0"/>
            <a:endParaRPr lang="en-GB" b="1" dirty="0"/>
          </a:p>
          <a:p>
            <a:pPr lvl="0"/>
            <a:r>
              <a:rPr lang="en-GB" b="1" dirty="0"/>
              <a:t>Secondary (KS3–4):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Topic “sprints” with successive relearning; interleave similar topics (e.g., cells ↔ microscopy).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Data-Q practice every other session (tables/graphs for science).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Explicit exam scripting: “decode → plan 3 bullets → answer.”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Social study (body-doubling), </a:t>
            </a:r>
            <a:r>
              <a:rPr lang="en-GB" dirty="0" err="1"/>
              <a:t>calendarised</a:t>
            </a:r>
            <a:r>
              <a:rPr lang="en-GB" dirty="0"/>
              <a:t> micro-deadlines, and self-mark with mark schemes.</a:t>
            </a:r>
          </a:p>
          <a:p>
            <a:pPr lvl="0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DC6E11-C890-7178-9118-95B95C2DD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173645"/>
            <a:ext cx="10691813" cy="601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40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C3BF671D891944A8D2FBA7F2C117ED" ma:contentTypeVersion="19" ma:contentTypeDescription="Create a new document." ma:contentTypeScope="" ma:versionID="81ee4e1aed82a369ce2970d1be7972c3">
  <xsd:schema xmlns:xsd="http://www.w3.org/2001/XMLSchema" xmlns:xs="http://www.w3.org/2001/XMLSchema" xmlns:p="http://schemas.microsoft.com/office/2006/metadata/properties" xmlns:ns2="9d1e5af9-8dbb-4a57-9a38-dd0c43e2cda2" xmlns:ns3="5e43fa02-3128-45d3-a4eb-bd877151b89f" targetNamespace="http://schemas.microsoft.com/office/2006/metadata/properties" ma:root="true" ma:fieldsID="a86a1873aaec15fc1e6c0da30485d247" ns2:_="" ns3:_="">
    <xsd:import namespace="9d1e5af9-8dbb-4a57-9a38-dd0c43e2cda2"/>
    <xsd:import namespace="5e43fa02-3128-45d3-a4eb-bd877151b8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e5af9-8dbb-4a57-9a38-dd0c43e2cd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d5d9ca4-8333-4c04-8dd8-7035bba32c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43fa02-3128-45d3-a4eb-bd877151b89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85b8198-f516-4923-bcd2-0afb33d5d87f}" ma:internalName="TaxCatchAll" ma:showField="CatchAllData" ma:web="5e43fa02-3128-45d3-a4eb-bd877151b8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43fa02-3128-45d3-a4eb-bd877151b89f" xsi:nil="true"/>
    <lcf76f155ced4ddcb4097134ff3c332f xmlns="9d1e5af9-8dbb-4a57-9a38-dd0c43e2cda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F57A2F3-BF5A-4C00-93EB-98F1BF8C9EB6}"/>
</file>

<file path=customXml/itemProps2.xml><?xml version="1.0" encoding="utf-8"?>
<ds:datastoreItem xmlns:ds="http://schemas.openxmlformats.org/officeDocument/2006/customXml" ds:itemID="{596931BA-6C9C-4560-965B-6318802C4D82}"/>
</file>

<file path=customXml/itemProps3.xml><?xml version="1.0" encoding="utf-8"?>
<ds:datastoreItem xmlns:ds="http://schemas.openxmlformats.org/officeDocument/2006/customXml" ds:itemID="{105B473D-C9C2-4BE9-AFDB-5669B4E0B45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262</TotalTime>
  <Words>1581</Words>
  <Application>Microsoft Office PowerPoint</Application>
  <PresentationFormat>Custom</PresentationFormat>
  <Paragraphs>127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CheGuevara Barry Brown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Koss</dc:creator>
  <cp:lastModifiedBy>Sarah Kennett</cp:lastModifiedBy>
  <cp:revision>13</cp:revision>
  <dcterms:created xsi:type="dcterms:W3CDTF">2023-02-17T16:13:11Z</dcterms:created>
  <dcterms:modified xsi:type="dcterms:W3CDTF">2025-10-01T11:53:49Z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0x0101006AC3BF671D891944A8D2FBA7F2C117ED</vt:lpwstr>
  </property>
</Properties>
</file>